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92" r:id="rId4"/>
    <p:sldId id="258" r:id="rId5"/>
    <p:sldId id="293" r:id="rId6"/>
    <p:sldId id="294" r:id="rId7"/>
    <p:sldId id="297" r:id="rId8"/>
    <p:sldId id="300" r:id="rId9"/>
    <p:sldId id="301" r:id="rId10"/>
    <p:sldId id="303" r:id="rId11"/>
    <p:sldId id="304" r:id="rId12"/>
    <p:sldId id="307" r:id="rId13"/>
    <p:sldId id="309" r:id="rId14"/>
    <p:sldId id="315" r:id="rId15"/>
    <p:sldId id="316" r:id="rId16"/>
    <p:sldId id="317" r:id="rId17"/>
    <p:sldId id="318"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0F405A-4ABD-40DD-B433-7FE5CF1EDA6D}" v="5" dt="2021-05-06T13:17:06.4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564"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mut keskin" userId="acfd5fefda8700da" providerId="LiveId" clId="{E80F405A-4ABD-40DD-B433-7FE5CF1EDA6D}"/>
    <pc:docChg chg="custSel delSld modSld">
      <pc:chgData name="mahmut keskin" userId="acfd5fefda8700da" providerId="LiveId" clId="{E80F405A-4ABD-40DD-B433-7FE5CF1EDA6D}" dt="2021-05-06T13:17:59.543" v="150" actId="47"/>
      <pc:docMkLst>
        <pc:docMk/>
      </pc:docMkLst>
      <pc:sldChg chg="modSp mod">
        <pc:chgData name="mahmut keskin" userId="acfd5fefda8700da" providerId="LiveId" clId="{E80F405A-4ABD-40DD-B433-7FE5CF1EDA6D}" dt="2021-05-06T12:01:50.805" v="32"/>
        <pc:sldMkLst>
          <pc:docMk/>
          <pc:sldMk cId="2321144298" sldId="257"/>
        </pc:sldMkLst>
        <pc:spChg chg="mod">
          <ac:chgData name="mahmut keskin" userId="acfd5fefda8700da" providerId="LiveId" clId="{E80F405A-4ABD-40DD-B433-7FE5CF1EDA6D}" dt="2021-05-06T12:01:50.805" v="32"/>
          <ac:spMkLst>
            <pc:docMk/>
            <pc:sldMk cId="2321144298" sldId="257"/>
            <ac:spMk id="2" creationId="{00000000-0000-0000-0000-000000000000}"/>
          </ac:spMkLst>
        </pc:spChg>
      </pc:sldChg>
      <pc:sldChg chg="addSp delSp modSp mod">
        <pc:chgData name="mahmut keskin" userId="acfd5fefda8700da" providerId="LiveId" clId="{E80F405A-4ABD-40DD-B433-7FE5CF1EDA6D}" dt="2021-05-06T13:15:04.448" v="94" actId="122"/>
        <pc:sldMkLst>
          <pc:docMk/>
          <pc:sldMk cId="2585975391" sldId="294"/>
        </pc:sldMkLst>
        <pc:spChg chg="del mod">
          <ac:chgData name="mahmut keskin" userId="acfd5fefda8700da" providerId="LiveId" clId="{E80F405A-4ABD-40DD-B433-7FE5CF1EDA6D}" dt="2021-05-06T13:14:56.324" v="92" actId="478"/>
          <ac:spMkLst>
            <pc:docMk/>
            <pc:sldMk cId="2585975391" sldId="294"/>
            <ac:spMk id="3" creationId="{00000000-0000-0000-0000-000000000000}"/>
          </ac:spMkLst>
        </pc:spChg>
        <pc:spChg chg="add mod">
          <ac:chgData name="mahmut keskin" userId="acfd5fefda8700da" providerId="LiveId" clId="{E80F405A-4ABD-40DD-B433-7FE5CF1EDA6D}" dt="2021-05-06T13:15:04.448" v="94" actId="122"/>
          <ac:spMkLst>
            <pc:docMk/>
            <pc:sldMk cId="2585975391" sldId="294"/>
            <ac:spMk id="6" creationId="{D126ABB7-A92F-4F38-8B19-05E13F2F8E5C}"/>
          </ac:spMkLst>
        </pc:spChg>
      </pc:sldChg>
      <pc:sldChg chg="del">
        <pc:chgData name="mahmut keskin" userId="acfd5fefda8700da" providerId="LiveId" clId="{E80F405A-4ABD-40DD-B433-7FE5CF1EDA6D}" dt="2021-05-06T13:15:07.748" v="95" actId="47"/>
        <pc:sldMkLst>
          <pc:docMk/>
          <pc:sldMk cId="581403275" sldId="295"/>
        </pc:sldMkLst>
      </pc:sldChg>
      <pc:sldChg chg="del">
        <pc:chgData name="mahmut keskin" userId="acfd5fefda8700da" providerId="LiveId" clId="{E80F405A-4ABD-40DD-B433-7FE5CF1EDA6D}" dt="2021-05-06T13:15:19.412" v="96" actId="47"/>
        <pc:sldMkLst>
          <pc:docMk/>
          <pc:sldMk cId="1718000986" sldId="296"/>
        </pc:sldMkLst>
      </pc:sldChg>
      <pc:sldChg chg="modSp mod">
        <pc:chgData name="mahmut keskin" userId="acfd5fefda8700da" providerId="LiveId" clId="{E80F405A-4ABD-40DD-B433-7FE5CF1EDA6D}" dt="2021-05-06T13:13:38.553" v="33" actId="6549"/>
        <pc:sldMkLst>
          <pc:docMk/>
          <pc:sldMk cId="1235582374" sldId="297"/>
        </pc:sldMkLst>
        <pc:spChg chg="mod">
          <ac:chgData name="mahmut keskin" userId="acfd5fefda8700da" providerId="LiveId" clId="{E80F405A-4ABD-40DD-B433-7FE5CF1EDA6D}" dt="2021-05-06T13:13:38.553" v="33" actId="6549"/>
          <ac:spMkLst>
            <pc:docMk/>
            <pc:sldMk cId="1235582374" sldId="297"/>
            <ac:spMk id="3" creationId="{00000000-0000-0000-0000-000000000000}"/>
          </ac:spMkLst>
        </pc:spChg>
      </pc:sldChg>
      <pc:sldChg chg="del">
        <pc:chgData name="mahmut keskin" userId="acfd5fefda8700da" providerId="LiveId" clId="{E80F405A-4ABD-40DD-B433-7FE5CF1EDA6D}" dt="2021-05-06T13:13:48.576" v="34" actId="47"/>
        <pc:sldMkLst>
          <pc:docMk/>
          <pc:sldMk cId="3614818821" sldId="298"/>
        </pc:sldMkLst>
      </pc:sldChg>
      <pc:sldChg chg="del">
        <pc:chgData name="mahmut keskin" userId="acfd5fefda8700da" providerId="LiveId" clId="{E80F405A-4ABD-40DD-B433-7FE5CF1EDA6D}" dt="2021-05-06T13:13:52.610" v="35" actId="47"/>
        <pc:sldMkLst>
          <pc:docMk/>
          <pc:sldMk cId="986843553" sldId="299"/>
        </pc:sldMkLst>
      </pc:sldChg>
      <pc:sldChg chg="modSp mod">
        <pc:chgData name="mahmut keskin" userId="acfd5fefda8700da" providerId="LiveId" clId="{E80F405A-4ABD-40DD-B433-7FE5CF1EDA6D}" dt="2021-05-06T13:14:47.777" v="90" actId="14100"/>
        <pc:sldMkLst>
          <pc:docMk/>
          <pc:sldMk cId="2137036803" sldId="300"/>
        </pc:sldMkLst>
        <pc:spChg chg="mod">
          <ac:chgData name="mahmut keskin" userId="acfd5fefda8700da" providerId="LiveId" clId="{E80F405A-4ABD-40DD-B433-7FE5CF1EDA6D}" dt="2021-05-06T13:14:44.192" v="88" actId="27636"/>
          <ac:spMkLst>
            <pc:docMk/>
            <pc:sldMk cId="2137036803" sldId="300"/>
            <ac:spMk id="2" creationId="{00000000-0000-0000-0000-000000000000}"/>
          </ac:spMkLst>
        </pc:spChg>
        <pc:spChg chg="mod">
          <ac:chgData name="mahmut keskin" userId="acfd5fefda8700da" providerId="LiveId" clId="{E80F405A-4ABD-40DD-B433-7FE5CF1EDA6D}" dt="2021-05-06T13:14:47.777" v="90" actId="14100"/>
          <ac:spMkLst>
            <pc:docMk/>
            <pc:sldMk cId="2137036803" sldId="300"/>
            <ac:spMk id="3" creationId="{00000000-0000-0000-0000-000000000000}"/>
          </ac:spMkLst>
        </pc:spChg>
      </pc:sldChg>
      <pc:sldChg chg="del">
        <pc:chgData name="mahmut keskin" userId="acfd5fefda8700da" providerId="LiveId" clId="{E80F405A-4ABD-40DD-B433-7FE5CF1EDA6D}" dt="2021-05-06T13:16:04.624" v="119" actId="47"/>
        <pc:sldMkLst>
          <pc:docMk/>
          <pc:sldMk cId="1092831654" sldId="302"/>
        </pc:sldMkLst>
      </pc:sldChg>
      <pc:sldChg chg="addSp delSp modSp mod">
        <pc:chgData name="mahmut keskin" userId="acfd5fefda8700da" providerId="LiveId" clId="{E80F405A-4ABD-40DD-B433-7FE5CF1EDA6D}" dt="2021-05-06T13:15:58.128" v="118" actId="20577"/>
        <pc:sldMkLst>
          <pc:docMk/>
          <pc:sldMk cId="493346505" sldId="303"/>
        </pc:sldMkLst>
        <pc:spChg chg="del mod">
          <ac:chgData name="mahmut keskin" userId="acfd5fefda8700da" providerId="LiveId" clId="{E80F405A-4ABD-40DD-B433-7FE5CF1EDA6D}" dt="2021-05-06T13:15:31.096" v="98" actId="478"/>
          <ac:spMkLst>
            <pc:docMk/>
            <pc:sldMk cId="493346505" sldId="303"/>
            <ac:spMk id="3" creationId="{00000000-0000-0000-0000-000000000000}"/>
          </ac:spMkLst>
        </pc:spChg>
        <pc:spChg chg="add mod">
          <ac:chgData name="mahmut keskin" userId="acfd5fefda8700da" providerId="LiveId" clId="{E80F405A-4ABD-40DD-B433-7FE5CF1EDA6D}" dt="2021-05-06T13:15:58.128" v="118" actId="20577"/>
          <ac:spMkLst>
            <pc:docMk/>
            <pc:sldMk cId="493346505" sldId="303"/>
            <ac:spMk id="6" creationId="{760AC93D-EEEA-4CE4-B3AD-472933714CD9}"/>
          </ac:spMkLst>
        </pc:spChg>
      </pc:sldChg>
      <pc:sldChg chg="modSp mod">
        <pc:chgData name="mahmut keskin" userId="acfd5fefda8700da" providerId="LiveId" clId="{E80F405A-4ABD-40DD-B433-7FE5CF1EDA6D}" dt="2021-05-06T13:16:42.007" v="131" actId="6549"/>
        <pc:sldMkLst>
          <pc:docMk/>
          <pc:sldMk cId="483645999" sldId="304"/>
        </pc:sldMkLst>
        <pc:spChg chg="mod">
          <ac:chgData name="mahmut keskin" userId="acfd5fefda8700da" providerId="LiveId" clId="{E80F405A-4ABD-40DD-B433-7FE5CF1EDA6D}" dt="2021-05-06T13:16:42.007" v="131" actId="6549"/>
          <ac:spMkLst>
            <pc:docMk/>
            <pc:sldMk cId="483645999" sldId="304"/>
            <ac:spMk id="3" creationId="{00000000-0000-0000-0000-000000000000}"/>
          </ac:spMkLst>
        </pc:spChg>
      </pc:sldChg>
      <pc:sldChg chg="del">
        <pc:chgData name="mahmut keskin" userId="acfd5fefda8700da" providerId="LiveId" clId="{E80F405A-4ABD-40DD-B433-7FE5CF1EDA6D}" dt="2021-05-06T13:16:48.625" v="132" actId="47"/>
        <pc:sldMkLst>
          <pc:docMk/>
          <pc:sldMk cId="2188819831" sldId="305"/>
        </pc:sldMkLst>
      </pc:sldChg>
      <pc:sldChg chg="del">
        <pc:chgData name="mahmut keskin" userId="acfd5fefda8700da" providerId="LiveId" clId="{E80F405A-4ABD-40DD-B433-7FE5CF1EDA6D}" dt="2021-05-06T13:16:54.004" v="133" actId="47"/>
        <pc:sldMkLst>
          <pc:docMk/>
          <pc:sldMk cId="3904225151" sldId="306"/>
        </pc:sldMkLst>
      </pc:sldChg>
      <pc:sldChg chg="modSp mod">
        <pc:chgData name="mahmut keskin" userId="acfd5fefda8700da" providerId="LiveId" clId="{E80F405A-4ABD-40DD-B433-7FE5CF1EDA6D}" dt="2021-05-06T13:17:16.370" v="144" actId="20577"/>
        <pc:sldMkLst>
          <pc:docMk/>
          <pc:sldMk cId="1843199668" sldId="307"/>
        </pc:sldMkLst>
        <pc:spChg chg="mod">
          <ac:chgData name="mahmut keskin" userId="acfd5fefda8700da" providerId="LiveId" clId="{E80F405A-4ABD-40DD-B433-7FE5CF1EDA6D}" dt="2021-05-06T13:17:16.370" v="144" actId="20577"/>
          <ac:spMkLst>
            <pc:docMk/>
            <pc:sldMk cId="1843199668" sldId="307"/>
            <ac:spMk id="3" creationId="{00000000-0000-0000-0000-000000000000}"/>
          </ac:spMkLst>
        </pc:spChg>
      </pc:sldChg>
      <pc:sldChg chg="del">
        <pc:chgData name="mahmut keskin" userId="acfd5fefda8700da" providerId="LiveId" clId="{E80F405A-4ABD-40DD-B433-7FE5CF1EDA6D}" dt="2021-05-06T13:17:24.709" v="145" actId="47"/>
        <pc:sldMkLst>
          <pc:docMk/>
          <pc:sldMk cId="647209575" sldId="308"/>
        </pc:sldMkLst>
      </pc:sldChg>
      <pc:sldChg chg="del">
        <pc:chgData name="mahmut keskin" userId="acfd5fefda8700da" providerId="LiveId" clId="{E80F405A-4ABD-40DD-B433-7FE5CF1EDA6D}" dt="2021-05-06T13:17:39.209" v="146" actId="47"/>
        <pc:sldMkLst>
          <pc:docMk/>
          <pc:sldMk cId="4085391476" sldId="310"/>
        </pc:sldMkLst>
      </pc:sldChg>
      <pc:sldChg chg="del">
        <pc:chgData name="mahmut keskin" userId="acfd5fefda8700da" providerId="LiveId" clId="{E80F405A-4ABD-40DD-B433-7FE5CF1EDA6D}" dt="2021-05-06T13:17:42.338" v="147" actId="47"/>
        <pc:sldMkLst>
          <pc:docMk/>
          <pc:sldMk cId="3157114539" sldId="311"/>
        </pc:sldMkLst>
      </pc:sldChg>
      <pc:sldChg chg="del">
        <pc:chgData name="mahmut keskin" userId="acfd5fefda8700da" providerId="LiveId" clId="{E80F405A-4ABD-40DD-B433-7FE5CF1EDA6D}" dt="2021-05-06T13:17:47.374" v="148" actId="47"/>
        <pc:sldMkLst>
          <pc:docMk/>
          <pc:sldMk cId="2754856259" sldId="312"/>
        </pc:sldMkLst>
      </pc:sldChg>
      <pc:sldChg chg="del">
        <pc:chgData name="mahmut keskin" userId="acfd5fefda8700da" providerId="LiveId" clId="{E80F405A-4ABD-40DD-B433-7FE5CF1EDA6D}" dt="2021-05-06T13:17:52.036" v="149" actId="47"/>
        <pc:sldMkLst>
          <pc:docMk/>
          <pc:sldMk cId="3379725963" sldId="313"/>
        </pc:sldMkLst>
      </pc:sldChg>
      <pc:sldChg chg="del">
        <pc:chgData name="mahmut keskin" userId="acfd5fefda8700da" providerId="LiveId" clId="{E80F405A-4ABD-40DD-B433-7FE5CF1EDA6D}" dt="2021-05-06T13:17:59.543" v="150" actId="47"/>
        <pc:sldMkLst>
          <pc:docMk/>
          <pc:sldMk cId="2055668109" sldId="31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t>6.05.2021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t>6.05.2021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t>6.05.2021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6.05.2021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6.05.2021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6.05.2021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6.05.2021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sunu kapa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lt Başlık 1"/>
          <p:cNvSpPr>
            <a:spLocks noGrp="1"/>
          </p:cNvSpPr>
          <p:nvPr>
            <p:ph type="subTitle" idx="1"/>
          </p:nvPr>
        </p:nvSpPr>
        <p:spPr>
          <a:xfrm>
            <a:off x="2699792" y="548680"/>
            <a:ext cx="5904656" cy="6309320"/>
          </a:xfrm>
        </p:spPr>
        <p:txBody>
          <a:bodyPr>
            <a:normAutofit/>
          </a:bodyPr>
          <a:lstStyle/>
          <a:p>
            <a:r>
              <a:rPr lang="de-DE" b="1" dirty="0">
                <a:solidFill>
                  <a:schemeClr val="tx1"/>
                </a:solidFill>
                <a:latin typeface="Bell MT" panose="02020503060305020303" pitchFamily="18" charset="0"/>
              </a:rPr>
              <a:t>ONDOKUZ MAYIS Ü</a:t>
            </a:r>
            <a:r>
              <a:rPr lang="tr-TR" b="1" dirty="0">
                <a:solidFill>
                  <a:schemeClr val="tx1"/>
                </a:solidFill>
                <a:latin typeface="Bell MT" panose="02020503060305020303" pitchFamily="18" charset="0"/>
              </a:rPr>
              <a:t>Nİ</a:t>
            </a:r>
            <a:r>
              <a:rPr lang="de-DE" b="1" dirty="0">
                <a:solidFill>
                  <a:schemeClr val="tx1"/>
                </a:solidFill>
                <a:latin typeface="Bell MT" panose="02020503060305020303" pitchFamily="18" charset="0"/>
              </a:rPr>
              <a:t>VERS</a:t>
            </a:r>
            <a:r>
              <a:rPr lang="tr-TR" b="1" dirty="0">
                <a:solidFill>
                  <a:schemeClr val="tx1"/>
                </a:solidFill>
                <a:latin typeface="Bell MT" panose="02020503060305020303" pitchFamily="18" charset="0"/>
              </a:rPr>
              <a:t>İ</a:t>
            </a:r>
            <a:r>
              <a:rPr lang="de-DE" b="1" dirty="0">
                <a:solidFill>
                  <a:schemeClr val="tx1"/>
                </a:solidFill>
                <a:latin typeface="Bell MT" panose="02020503060305020303" pitchFamily="18" charset="0"/>
              </a:rPr>
              <a:t>TES</a:t>
            </a:r>
            <a:r>
              <a:rPr lang="tr-TR" b="1" dirty="0">
                <a:solidFill>
                  <a:schemeClr val="tx1"/>
                </a:solidFill>
                <a:latin typeface="Bell MT" panose="02020503060305020303" pitchFamily="18" charset="0"/>
              </a:rPr>
              <a:t>İ</a:t>
            </a:r>
            <a:br>
              <a:rPr lang="tr-TR" b="1" dirty="0">
                <a:solidFill>
                  <a:schemeClr val="tx1"/>
                </a:solidFill>
                <a:latin typeface="Bell MT" panose="02020503060305020303" pitchFamily="18" charset="0"/>
              </a:rPr>
            </a:br>
            <a:r>
              <a:rPr lang="tr-TR" b="1" dirty="0">
                <a:solidFill>
                  <a:schemeClr val="tx1"/>
                </a:solidFill>
                <a:latin typeface="Bell MT" panose="02020503060305020303" pitchFamily="18" charset="0"/>
              </a:rPr>
              <a:t>EĞİTİM FAK</a:t>
            </a:r>
            <a:r>
              <a:rPr lang="de-DE" b="1" dirty="0">
                <a:solidFill>
                  <a:schemeClr val="tx1"/>
                </a:solidFill>
                <a:latin typeface="Bell MT" panose="02020503060305020303" pitchFamily="18" charset="0"/>
              </a:rPr>
              <a:t>ÜLTES</a:t>
            </a:r>
            <a:r>
              <a:rPr lang="tr-TR" b="1" dirty="0">
                <a:solidFill>
                  <a:schemeClr val="tx1"/>
                </a:solidFill>
                <a:latin typeface="Bell MT" panose="02020503060305020303" pitchFamily="18" charset="0"/>
              </a:rPr>
              <a:t>İ</a:t>
            </a:r>
            <a:br>
              <a:rPr lang="tr-TR" b="1" dirty="0">
                <a:solidFill>
                  <a:schemeClr val="tx1"/>
                </a:solidFill>
                <a:latin typeface="Bell MT" panose="02020503060305020303" pitchFamily="18" charset="0"/>
              </a:rPr>
            </a:br>
            <a:r>
              <a:rPr lang="en-US" b="1" dirty="0">
                <a:solidFill>
                  <a:schemeClr val="tx1"/>
                </a:solidFill>
                <a:latin typeface="Bell MT" panose="02020503060305020303" pitchFamily="18" charset="0"/>
              </a:rPr>
              <a:t>ÖZEL EĞİTİM ÖĞRETMENLİĞİ</a:t>
            </a:r>
            <a:endParaRPr lang="tr-TR" b="1" dirty="0">
              <a:solidFill>
                <a:schemeClr val="tx1"/>
              </a:solidFill>
              <a:latin typeface="Bell MT" panose="02020503060305020303" pitchFamily="18" charset="0"/>
            </a:endParaRPr>
          </a:p>
          <a:p>
            <a:pPr algn="ctr"/>
            <a:r>
              <a:rPr lang="tr-TR" b="1" dirty="0">
                <a:solidFill>
                  <a:schemeClr val="tx1"/>
                </a:solidFill>
              </a:rPr>
              <a:t> </a:t>
            </a:r>
            <a:r>
              <a:rPr lang="tr-TR" sz="3200" b="1" dirty="0">
                <a:solidFill>
                  <a:srgbClr val="FF0000"/>
                </a:solidFill>
                <a:effectLst>
                  <a:outerShdw blurRad="38100" dist="38100" dir="2700000" algn="tl">
                    <a:srgbClr val="000000">
                      <a:alpha val="43137"/>
                    </a:srgbClr>
                  </a:outerShdw>
                </a:effectLst>
              </a:rPr>
              <a:t>TÜRKİYE’NİN AB’YE UYUM SÜRECİNDE ENGELLİLERİN DEĞİŞEN</a:t>
            </a:r>
          </a:p>
          <a:p>
            <a:pPr algn="ctr"/>
            <a:r>
              <a:rPr lang="tr-TR" sz="3200" b="1" dirty="0">
                <a:solidFill>
                  <a:srgbClr val="FF0000"/>
                </a:solidFill>
                <a:effectLst>
                  <a:outerShdw blurRad="38100" dist="38100" dir="2700000" algn="tl">
                    <a:srgbClr val="000000">
                      <a:alpha val="43137"/>
                    </a:srgbClr>
                  </a:outerShdw>
                </a:effectLst>
              </a:rPr>
              <a:t>KONUMU</a:t>
            </a:r>
            <a:endParaRPr lang="tr-TR" sz="3200" dirty="0">
              <a:solidFill>
                <a:srgbClr val="FF0000"/>
              </a:solidFill>
              <a:effectLst>
                <a:outerShdw blurRad="38100" dist="38100" dir="2700000" algn="tl">
                  <a:srgbClr val="000000">
                    <a:alpha val="43137"/>
                  </a:srgbClr>
                </a:outerShdw>
              </a:effectLst>
            </a:endParaRPr>
          </a:p>
          <a:p>
            <a:br>
              <a:rPr lang="tr-TR" b="1" dirty="0">
                <a:solidFill>
                  <a:srgbClr val="FF0000"/>
                </a:solidFill>
                <a:effectLst>
                  <a:outerShdw blurRad="38100" dist="38100" dir="2700000" algn="tl">
                    <a:srgbClr val="000000">
                      <a:alpha val="43137"/>
                    </a:srgbClr>
                  </a:outerShdw>
                </a:effectLst>
              </a:rPr>
            </a:br>
            <a:endParaRPr lang="tr-TR"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21144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ikdörtgen 3">
            <a:extLst>
              <a:ext uri="{FF2B5EF4-FFF2-40B4-BE49-F238E27FC236}">
                <a16:creationId xmlns:a16="http://schemas.microsoft.com/office/drawing/2014/main" id="{8ABD1F3A-5873-4029-A8C9-E9532FBAD280}"/>
              </a:ext>
            </a:extLst>
          </p:cNvPr>
          <p:cNvSpPr/>
          <p:nvPr/>
        </p:nvSpPr>
        <p:spPr>
          <a:xfrm>
            <a:off x="1222375" y="617537"/>
            <a:ext cx="5544616" cy="1200329"/>
          </a:xfrm>
          <a:prstGeom prst="rect">
            <a:avLst/>
          </a:prstGeom>
        </p:spPr>
        <p:txBody>
          <a:bodyPr wrap="square">
            <a:spAutoFit/>
          </a:bodyPr>
          <a:lstStyle/>
          <a:p>
            <a:pPr algn="ctr"/>
            <a:r>
              <a:rPr lang="tr-TR" sz="2400" b="1" dirty="0"/>
              <a:t>TÜRKİYE’NİN AB’YE UYUM SÜRECİNDE ENGELLİLERİN DEĞİŞEN</a:t>
            </a:r>
          </a:p>
          <a:p>
            <a:pPr algn="ctr"/>
            <a:r>
              <a:rPr lang="tr-TR" sz="2400" b="1" dirty="0"/>
              <a:t>KONUMU</a:t>
            </a:r>
            <a:endParaRPr lang="tr-TR" sz="2400" dirty="0"/>
          </a:p>
        </p:txBody>
      </p:sp>
      <p:sp>
        <p:nvSpPr>
          <p:cNvPr id="5" name="Dikdörtgen 4">
            <a:extLst>
              <a:ext uri="{FF2B5EF4-FFF2-40B4-BE49-F238E27FC236}">
                <a16:creationId xmlns:a16="http://schemas.microsoft.com/office/drawing/2014/main" id="{517ADFC2-2490-4795-A72D-CD4FCF1ACDE7}"/>
              </a:ext>
            </a:extLst>
          </p:cNvPr>
          <p:cNvSpPr/>
          <p:nvPr/>
        </p:nvSpPr>
        <p:spPr>
          <a:xfrm>
            <a:off x="683568" y="2250738"/>
            <a:ext cx="7632848" cy="2542363"/>
          </a:xfrm>
          <a:prstGeom prst="rect">
            <a:avLst/>
          </a:prstGeom>
        </p:spPr>
        <p:txBody>
          <a:bodyPr wrap="square">
            <a:spAutoFit/>
          </a:bodyPr>
          <a:lstStyle/>
          <a:p>
            <a:pPr marL="285750" indent="-285750">
              <a:lnSpc>
                <a:spcPct val="150000"/>
              </a:lnSpc>
              <a:buFont typeface="Wingdings" panose="05000000000000000000" pitchFamily="2" charset="2"/>
              <a:buChar char="q"/>
            </a:pPr>
            <a:r>
              <a:rPr lang="tr-TR" dirty="0"/>
              <a:t>Engelli kavramına ilişkin çeşitli tanımlamalar yapılmıştır. Birleşmiş</a:t>
            </a:r>
          </a:p>
          <a:p>
            <a:pPr>
              <a:lnSpc>
                <a:spcPct val="150000"/>
              </a:lnSpc>
            </a:pPr>
            <a:r>
              <a:rPr lang="tr-TR" dirty="0"/>
              <a:t>Milletler Kurulu’nun, İnsan Hakları Bildirgesi’ne ek olarak 3447 sayılı Engelli</a:t>
            </a:r>
          </a:p>
          <a:p>
            <a:pPr>
              <a:lnSpc>
                <a:spcPct val="150000"/>
              </a:lnSpc>
            </a:pPr>
            <a:r>
              <a:rPr lang="tr-TR" dirty="0"/>
              <a:t>Kişilerin Hakları Bildirisi’nin 1. maddesine göre engelli, </a:t>
            </a:r>
            <a:r>
              <a:rPr lang="tr-TR" i="1" dirty="0"/>
              <a:t>“kişisel ve sosyal</a:t>
            </a:r>
          </a:p>
          <a:p>
            <a:pPr>
              <a:lnSpc>
                <a:spcPct val="150000"/>
              </a:lnSpc>
            </a:pPr>
            <a:r>
              <a:rPr lang="tr-TR" i="1" dirty="0"/>
              <a:t>yaşantısında kendi kendine yapması gereken işleri, bedensel veya ruhsal</a:t>
            </a:r>
          </a:p>
          <a:p>
            <a:pPr>
              <a:lnSpc>
                <a:spcPct val="150000"/>
              </a:lnSpc>
            </a:pPr>
            <a:r>
              <a:rPr lang="tr-TR" i="1" dirty="0"/>
              <a:t>yeteneklerindeki, kalıtımsal ya da sonradan olma herhangi bir noksanlık sonucu</a:t>
            </a:r>
          </a:p>
          <a:p>
            <a:pPr>
              <a:lnSpc>
                <a:spcPct val="150000"/>
              </a:lnSpc>
            </a:pPr>
            <a:r>
              <a:rPr lang="tr-TR" i="1" dirty="0"/>
              <a:t>yapamayanlar” </a:t>
            </a:r>
            <a:r>
              <a:rPr lang="tr-TR" dirty="0"/>
              <a:t>şeklinde tanımlanmıştır (Kayacı, 2007: 10).</a:t>
            </a:r>
          </a:p>
        </p:txBody>
      </p:sp>
      <p:sp>
        <p:nvSpPr>
          <p:cNvPr id="3" name="AutoShape 2" descr="Engelliler Haftası Sözleri ve Sloganları - Güzel Sözler - Güzel ..."/>
          <p:cNvSpPr>
            <a:spLocks noChangeAspect="1" noChangeArrowheads="1"/>
          </p:cNvSpPr>
          <p:nvPr/>
        </p:nvSpPr>
        <p:spPr bwMode="auto">
          <a:xfrm>
            <a:off x="379859" y="56118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AutoShape 4" descr="Engelliler Haftası Sözleri ve Sloganları - Güzel Sözler - Güzel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8" descr="Engelliler Haftası Sözleri ve Sloganları - Güzel Sözler - Güzel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10" descr="Engelliler Haftası Sözleri ve Sloganları - Güzel Sözler - Güzel ..."/>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 name="AutoShape 12" descr="Engelliler Haftası Sözleri ve Sloganları"/>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 name="AutoShape 14" descr="Engelliler Haftası Sözleri ve Sloganları"/>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2" name="AutoShape 16" descr="Engelliler Haftası Sözleri ve Sloganları"/>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6" name="Picture 2" descr="Concepto De Personas Con Discapacidad. Grupo De Mujer En Una Sill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0113" y="981136"/>
            <a:ext cx="2232248" cy="1293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396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a:xfrm>
            <a:off x="539552" y="2759993"/>
            <a:ext cx="8229600" cy="4525963"/>
          </a:xfrm>
        </p:spPr>
        <p:txBody>
          <a:bodyPr>
            <a:normAutofit/>
          </a:bodyPr>
          <a:lstStyle/>
          <a:p>
            <a:pPr>
              <a:lnSpc>
                <a:spcPct val="150000"/>
              </a:lnSpc>
              <a:buFont typeface="Wingdings" panose="05000000000000000000" pitchFamily="2" charset="2"/>
              <a:buChar char="q"/>
            </a:pPr>
            <a:r>
              <a:rPr lang="tr-TR" sz="1800" dirty="0"/>
              <a:t>Türkiye’de engelliler hakkında 2005 yılında çıkarılan 5378 Sayılı Kanuna göre engelli, </a:t>
            </a:r>
            <a:r>
              <a:rPr lang="tr-TR" sz="1800" i="1" dirty="0"/>
              <a:t>“doğuştan veya sonradan herhangi bir nedenle bedensel, zihinsel, ruhsal, duyusal ve sosyal yeteneklerini çeşitli derecelerde kaybetmesi nedeniyle toplumsal yaşama uyum sağlama ve günlük ihtiyaçlarını karşılamada güçlükleri olan; korunma, bakım, rehabilitasyon, danışmanlık ve destek hizmetlerine ihtiyaç duyan kişi” </a:t>
            </a:r>
            <a:r>
              <a:rPr lang="tr-TR" sz="1800" dirty="0" err="1"/>
              <a:t>dir</a:t>
            </a:r>
            <a:r>
              <a:rPr lang="tr-TR" sz="1800" dirty="0"/>
              <a:t>(Resmi Gazete, 2005).</a:t>
            </a:r>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Engelliler Haftası Etkinlikler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12725"/>
            <a:ext cx="3912369" cy="240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00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971600" y="2989636"/>
            <a:ext cx="7272808" cy="2862322"/>
          </a:xfrm>
          <a:prstGeom prst="rect">
            <a:avLst/>
          </a:prstGeom>
        </p:spPr>
        <p:txBody>
          <a:bodyPr wrap="square">
            <a:spAutoFit/>
          </a:bodyPr>
          <a:lstStyle/>
          <a:p>
            <a:pPr marL="285750" indent="-285750" algn="ctr">
              <a:buFont typeface="Wingdings" panose="05000000000000000000" pitchFamily="2" charset="2"/>
              <a:buChar char="q"/>
            </a:pPr>
            <a:r>
              <a:rPr lang="tr-TR" dirty="0"/>
              <a:t>Engelliler, mevcut engel durumları nedeniyle engelsiz</a:t>
            </a:r>
          </a:p>
          <a:p>
            <a:pPr algn="ctr"/>
            <a:r>
              <a:rPr lang="tr-TR" dirty="0"/>
              <a:t>bireylerle eşit haklara sahip olabilmek için pozitif ayrıcalık taşıyan haklara</a:t>
            </a:r>
          </a:p>
          <a:p>
            <a:pPr algn="ctr"/>
            <a:r>
              <a:rPr lang="tr-TR" dirty="0"/>
              <a:t>sahiptir. Bu haklar, engellilere yönelik çevresel, ulaşım, istihdam, sosyal</a:t>
            </a:r>
          </a:p>
          <a:p>
            <a:pPr algn="ctr"/>
            <a:r>
              <a:rPr lang="tr-TR" dirty="0"/>
              <a:t>koruma, sosyal yardım alanlarını kapsamaktadır. Fakat insan hakları bağlamında değerlendirildiğinde ‘engelli hakları’ sadece engellilere yönelik ayrı bir hak alanını ifade etmesi yönünde doğru bir kullanım olmamakla birlikte herkes için eşit bir şekilde var olan hakların ortak kullanılabilmesi meselesi olarak ele alınmalıdır (Çiftçi, 2013: 11).</a:t>
            </a:r>
          </a:p>
          <a:p>
            <a:endParaRPr lang="tr-TR" dirty="0"/>
          </a:p>
          <a:p>
            <a:pPr algn="ctr"/>
            <a:endParaRPr lang="tr-TR" dirty="0"/>
          </a:p>
        </p:txBody>
      </p:sp>
      <p:pic>
        <p:nvPicPr>
          <p:cNvPr id="2050" name="Picture 2" descr="Görsel Yardım Engelli Insanlar Kümesi Stok Vektör Sanatı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9583" y="700438"/>
            <a:ext cx="3672408" cy="1739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730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a:xfrm>
            <a:off x="330225" y="2921273"/>
            <a:ext cx="8229600" cy="4525963"/>
          </a:xfrm>
        </p:spPr>
        <p:txBody>
          <a:bodyPr>
            <a:normAutofit/>
          </a:bodyPr>
          <a:lstStyle/>
          <a:p>
            <a:pPr>
              <a:buFont typeface="Wingdings" panose="05000000000000000000" pitchFamily="2" charset="2"/>
              <a:buChar char="q"/>
            </a:pPr>
            <a:r>
              <a:rPr lang="tr-TR" sz="1800" dirty="0"/>
              <a:t>Engellilerin hakları genel olarak; </a:t>
            </a:r>
            <a:r>
              <a:rPr lang="tr-TR" sz="1800" i="1" dirty="0"/>
              <a:t>"Ayrımcılık yapılmaması ve eşitlik, </a:t>
            </a:r>
            <a:r>
              <a:rPr lang="tr-TR" sz="1800" i="1" dirty="0" err="1"/>
              <a:t>erişebilirlik</a:t>
            </a:r>
            <a:r>
              <a:rPr lang="tr-TR" sz="1800" i="1" dirty="0"/>
              <a:t>, yaşama hakkı, yasa önünde eşit tanınma, adalete erişim, kişi özgürlüğü ve güvenliği, işkence, insanlık dışı veya aşağılayıcı muamele veya cezaya maruz kalmama, sömürü, şiddet veya İstismara maruz kalmama, kişisel </a:t>
            </a:r>
            <a:r>
              <a:rPr lang="tr-TR" sz="1800" i="1"/>
              <a:t>bütünlüğün korunması, </a:t>
            </a:r>
            <a:r>
              <a:rPr lang="tr-TR" sz="1800" i="1" dirty="0"/>
              <a:t>eğitim, sağlık, rehabilitasyon ve rehabilitasyon, yeterli yaşam standardı ve sosyal korunma, siyasal ve toplumsal yaşama katılım, kültürel yaşama, dinlenme, boş zaman aktiviteleri ve spor faaliyetlerine katılım” </a:t>
            </a:r>
            <a:r>
              <a:rPr lang="tr-TR" sz="1800" dirty="0"/>
              <a:t>olarak ifade edilmiştir (Resmi Gazete,2009).</a:t>
            </a:r>
          </a:p>
          <a:p>
            <a:pPr marL="0" indent="0">
              <a:buNone/>
            </a:pPr>
            <a:endParaRPr lang="tr-TR" dirty="0"/>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Engelliler İçin Çığır Açan Buluşlar | Yeni İş Fikirler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6892" y="779790"/>
            <a:ext cx="4876800" cy="1904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759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t> </a:t>
            </a:r>
            <a:endParaRPr lang="tr-TR" sz="2000" dirty="0"/>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İçerik Yer Tutucusu 5">
            <a:extLst>
              <a:ext uri="{FF2B5EF4-FFF2-40B4-BE49-F238E27FC236}">
                <a16:creationId xmlns:a16="http://schemas.microsoft.com/office/drawing/2014/main" id="{D126ABB7-A92F-4F38-8B19-05E13F2F8E5C}"/>
              </a:ext>
            </a:extLst>
          </p:cNvPr>
          <p:cNvSpPr>
            <a:spLocks noGrp="1"/>
          </p:cNvSpPr>
          <p:nvPr>
            <p:ph idx="1"/>
          </p:nvPr>
        </p:nvSpPr>
        <p:spPr/>
        <p:txBody>
          <a:bodyPr/>
          <a:lstStyle/>
          <a:p>
            <a:pPr algn="ctr"/>
            <a:r>
              <a:rPr lang="tr-TR" b="1" dirty="0"/>
              <a:t>Türkiye’nin AB’ye Uyum Sürecinde Engellilere Yönelik Kurumsal</a:t>
            </a:r>
            <a:br>
              <a:rPr lang="tr-TR" b="1" dirty="0"/>
            </a:br>
            <a:r>
              <a:rPr lang="tr-TR" b="1" dirty="0"/>
              <a:t>Değişimler</a:t>
            </a:r>
            <a:endParaRPr lang="tr-TR" dirty="0"/>
          </a:p>
        </p:txBody>
      </p:sp>
    </p:spTree>
    <p:extLst>
      <p:ext uri="{BB962C8B-B14F-4D97-AF65-F5344CB8AC3E}">
        <p14:creationId xmlns:p14="http://schemas.microsoft.com/office/powerpoint/2010/main" val="2585975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b="1" dirty="0"/>
              <a:t>Engellilerin Değişen Konumu</a:t>
            </a:r>
            <a:endParaRPr lang="tr-TR" sz="2800" dirty="0"/>
          </a:p>
        </p:txBody>
      </p:sp>
      <p:sp>
        <p:nvSpPr>
          <p:cNvPr id="3" name="İçerik Yer Tutucusu 2"/>
          <p:cNvSpPr>
            <a:spLocks noGrp="1"/>
          </p:cNvSpPr>
          <p:nvPr>
            <p:ph idx="1"/>
          </p:nvPr>
        </p:nvSpPr>
        <p:spPr>
          <a:xfrm>
            <a:off x="683568" y="1988840"/>
            <a:ext cx="8229600" cy="4525963"/>
          </a:xfrm>
        </p:spPr>
        <p:txBody>
          <a:bodyPr>
            <a:normAutofit/>
          </a:bodyPr>
          <a:lstStyle/>
          <a:p>
            <a:pPr>
              <a:lnSpc>
                <a:spcPct val="150000"/>
              </a:lnSpc>
              <a:buFont typeface="Wingdings" panose="05000000000000000000" pitchFamily="2" charset="2"/>
              <a:buChar char="q"/>
            </a:pPr>
            <a:endParaRPr lang="tr-TR" sz="1800" dirty="0"/>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descr="▷ Görme Engelli: Hareketli Resimleri, Gifleri &amp; Animasyonları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3917095"/>
            <a:ext cx="2371725" cy="1924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582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2002234"/>
          </a:xfrm>
        </p:spPr>
        <p:txBody>
          <a:bodyPr>
            <a:normAutofit/>
          </a:bodyPr>
          <a:lstStyle/>
          <a:p>
            <a:r>
              <a:rPr lang="tr-TR" sz="3600" dirty="0"/>
              <a:t>ÖZÜRLÜ/ ENGELLİ _ İKİ DİL YERİNE</a:t>
            </a:r>
            <a:br>
              <a:rPr lang="tr-TR" sz="3600" dirty="0"/>
            </a:br>
            <a:r>
              <a:rPr lang="tr-TR" sz="3600" dirty="0"/>
              <a:t>ENGELLİ TERİMİ</a:t>
            </a:r>
          </a:p>
        </p:txBody>
      </p:sp>
      <p:sp>
        <p:nvSpPr>
          <p:cNvPr id="3" name="İçerik Yer Tutucusu 2"/>
          <p:cNvSpPr>
            <a:spLocks noGrp="1"/>
          </p:cNvSpPr>
          <p:nvPr>
            <p:ph idx="1"/>
          </p:nvPr>
        </p:nvSpPr>
        <p:spPr>
          <a:xfrm>
            <a:off x="611560" y="3284984"/>
            <a:ext cx="8075240" cy="2869779"/>
          </a:xfrm>
        </p:spPr>
        <p:txBody>
          <a:bodyPr>
            <a:normAutofit/>
          </a:bodyPr>
          <a:lstStyle/>
          <a:p>
            <a:pPr>
              <a:lnSpc>
                <a:spcPct val="150000"/>
              </a:lnSpc>
              <a:buFont typeface="Wingdings" panose="05000000000000000000" pitchFamily="2" charset="2"/>
              <a:buChar char="q"/>
            </a:pPr>
            <a:endParaRPr lang="tr-TR" sz="1800" b="1" dirty="0"/>
          </a:p>
          <a:p>
            <a:pPr>
              <a:lnSpc>
                <a:spcPct val="150000"/>
              </a:lnSpc>
              <a:buFont typeface="Wingdings" panose="05000000000000000000" pitchFamily="2" charset="2"/>
              <a:buChar char="q"/>
            </a:pPr>
            <a:r>
              <a:rPr lang="tr-TR" sz="1800" b="1" dirty="0"/>
              <a:t>İstihdam</a:t>
            </a:r>
            <a:endParaRPr lang="tr-TR" sz="1800" dirty="0"/>
          </a:p>
          <a:p>
            <a:pPr>
              <a:lnSpc>
                <a:spcPct val="150000"/>
              </a:lnSpc>
              <a:buFont typeface="Wingdings" panose="05000000000000000000" pitchFamily="2" charset="2"/>
              <a:buChar char="q"/>
            </a:pPr>
            <a:endParaRPr lang="tr-TR" sz="1800" dirty="0"/>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036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a:lnSpc>
                <a:spcPct val="150000"/>
              </a:lnSpc>
              <a:buFont typeface="Wingdings" panose="05000000000000000000" pitchFamily="2" charset="2"/>
              <a:buChar char="q"/>
            </a:pPr>
            <a:r>
              <a:rPr lang="tr-TR" sz="1800" dirty="0"/>
              <a:t>2011 ilerleme raporunda, engellilerin istihdamını artırmak için sarf edilen çabaların kamu sektöründe belli ölçüde başarı sağladığı ifade edilmiştir. Ayrıca, yeni işler yaratılması ve evde çalışmanın teşvik edilmesi ile birlikte, hem kamu hem de özel sektörde ilave tedbirlerin alınması gerekmediği sonucuna varılmıştır (İlerleme Raporu, 2011:34). 2012 yılı içerisinde engellilerde girişimciliğin teşvik edilmesi için bir protokol imzalanmıştır. Engellilerin kamu sektöründeki istihdamını artırmak için çabalar devam etmiştir.</a:t>
            </a:r>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0" name="Picture 2" descr="Dünya Engelliler günü ne zaman? İşte en güzel ve anlamlı Düny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301828"/>
            <a:ext cx="4416425" cy="1824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570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xfrm>
            <a:off x="-1044624" y="508731"/>
            <a:ext cx="8229600" cy="1143000"/>
          </a:xfrm>
        </p:spPr>
        <p:txBody>
          <a:bodyPr/>
          <a:lstStyle/>
          <a:p>
            <a:r>
              <a:rPr lang="tr-TR" b="1" dirty="0" err="1"/>
              <a:t>Erişebilirlik</a:t>
            </a:r>
            <a:endParaRPr lang="tr-TR" dirty="0"/>
          </a:p>
        </p:txBody>
      </p:sp>
      <p:pic>
        <p:nvPicPr>
          <p:cNvPr id="5"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8" name="Picture 2" descr="Engelsiz Kamu Binalar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69168"/>
            <a:ext cx="3867150" cy="1935696"/>
          </a:xfrm>
          <a:prstGeom prst="rect">
            <a:avLst/>
          </a:prstGeom>
          <a:noFill/>
          <a:extLst>
            <a:ext uri="{909E8E84-426E-40DD-AFC4-6F175D3DCCD1}">
              <a14:hiddenFill xmlns:a14="http://schemas.microsoft.com/office/drawing/2010/main">
                <a:solidFill>
                  <a:srgbClr val="FFFFFF"/>
                </a:solidFill>
              </a14:hiddenFill>
            </a:ext>
          </a:extLst>
        </p:spPr>
      </p:pic>
      <p:sp>
        <p:nvSpPr>
          <p:cNvPr id="6" name="İçerik Yer Tutucusu 5">
            <a:extLst>
              <a:ext uri="{FF2B5EF4-FFF2-40B4-BE49-F238E27FC236}">
                <a16:creationId xmlns:a16="http://schemas.microsoft.com/office/drawing/2014/main" id="{760AC93D-EEEA-4CE4-B3AD-472933714CD9}"/>
              </a:ext>
            </a:extLst>
          </p:cNvPr>
          <p:cNvSpPr>
            <a:spLocks noGrp="1"/>
          </p:cNvSpPr>
          <p:nvPr>
            <p:ph idx="1"/>
          </p:nvPr>
        </p:nvSpPr>
        <p:spPr>
          <a:xfrm>
            <a:off x="755576" y="2924944"/>
            <a:ext cx="7931224" cy="3201219"/>
          </a:xfrm>
        </p:spPr>
        <p:txBody>
          <a:bodyPr/>
          <a:lstStyle/>
          <a:p>
            <a:r>
              <a:rPr lang="tr-TR" dirty="0"/>
              <a:t>ERİŞEBİLİRLK NEDİR?</a:t>
            </a:r>
          </a:p>
        </p:txBody>
      </p:sp>
    </p:spTree>
    <p:extLst>
      <p:ext uri="{BB962C8B-B14F-4D97-AF65-F5344CB8AC3E}">
        <p14:creationId xmlns:p14="http://schemas.microsoft.com/office/powerpoint/2010/main" val="493346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87470" y="631297"/>
            <a:ext cx="8229600" cy="1143000"/>
          </a:xfrm>
        </p:spPr>
        <p:txBody>
          <a:bodyPr/>
          <a:lstStyle/>
          <a:p>
            <a:r>
              <a:rPr lang="tr-TR" b="1" dirty="0"/>
              <a:t>Sosyal Koruma</a:t>
            </a:r>
            <a:endParaRPr lang="tr-TR" dirty="0"/>
          </a:p>
        </p:txBody>
      </p:sp>
      <p:sp>
        <p:nvSpPr>
          <p:cNvPr id="3" name="İçerik Yer Tutucusu 2"/>
          <p:cNvSpPr>
            <a:spLocks noGrp="1"/>
          </p:cNvSpPr>
          <p:nvPr>
            <p:ph idx="1"/>
          </p:nvPr>
        </p:nvSpPr>
        <p:spPr>
          <a:xfrm>
            <a:off x="457200" y="2132856"/>
            <a:ext cx="8229600" cy="4525963"/>
          </a:xfrm>
        </p:spPr>
        <p:txBody>
          <a:bodyPr>
            <a:normAutofit/>
          </a:bodyPr>
          <a:lstStyle/>
          <a:p>
            <a:pPr>
              <a:lnSpc>
                <a:spcPct val="150000"/>
              </a:lnSpc>
              <a:buFont typeface="Wingdings" panose="05000000000000000000" pitchFamily="2" charset="2"/>
              <a:buChar char="q"/>
            </a:pPr>
            <a:r>
              <a:rPr lang="nn-NO" sz="2400" dirty="0"/>
              <a:t>SOSYAL KORUMA</a:t>
            </a:r>
            <a:r>
              <a:rPr lang="tr-TR" sz="2400" dirty="0"/>
              <a:t> NEDİR?</a:t>
            </a:r>
            <a:r>
              <a:rPr lang="nn-NO" sz="2400" dirty="0"/>
              <a:t> </a:t>
            </a:r>
            <a:endParaRPr lang="tr-TR" sz="2400" dirty="0"/>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 name="Picture 2" descr="Disabled children sitting in wheelchairs — Stock Vector © Prawny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216" y="540609"/>
            <a:ext cx="2448272" cy="13243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isabled children sitting in wheelchairs — Stock Vector © Prawny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641271"/>
            <a:ext cx="2448272" cy="1324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645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92659" y="423814"/>
            <a:ext cx="8229600" cy="1143000"/>
          </a:xfrm>
        </p:spPr>
        <p:txBody>
          <a:bodyPr>
            <a:normAutofit/>
          </a:bodyPr>
          <a:lstStyle/>
          <a:p>
            <a:r>
              <a:rPr lang="tr-TR" sz="3600" b="1" dirty="0"/>
              <a:t>Sosyal Dışlanma</a:t>
            </a:r>
            <a:endParaRPr lang="tr-TR" sz="3600" dirty="0"/>
          </a:p>
        </p:txBody>
      </p:sp>
      <p:sp>
        <p:nvSpPr>
          <p:cNvPr id="3" name="İçerik Yer Tutucusu 2"/>
          <p:cNvSpPr>
            <a:spLocks noGrp="1"/>
          </p:cNvSpPr>
          <p:nvPr>
            <p:ph idx="1"/>
          </p:nvPr>
        </p:nvSpPr>
        <p:spPr>
          <a:xfrm>
            <a:off x="539552" y="1990628"/>
            <a:ext cx="8229600" cy="4525963"/>
          </a:xfrm>
        </p:spPr>
        <p:txBody>
          <a:bodyPr>
            <a:normAutofit/>
          </a:bodyPr>
          <a:lstStyle/>
          <a:p>
            <a:pPr>
              <a:lnSpc>
                <a:spcPct val="150000"/>
              </a:lnSpc>
              <a:buFont typeface="Wingdings" panose="05000000000000000000" pitchFamily="2" charset="2"/>
              <a:buChar char="q"/>
            </a:pPr>
            <a:r>
              <a:rPr lang="tr-TR" dirty="0"/>
              <a:t>SOSYAL DIŞLANMA NED,R?</a:t>
            </a:r>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0" name="Picture 2" descr="Engellilerin Karşılaştığı Sorunları Anlatan Resim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190" y="0"/>
            <a:ext cx="3408313" cy="2147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199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b="1" dirty="0"/>
              <a:t>Sosyal İçerme</a:t>
            </a:r>
            <a:endParaRPr lang="tr-TR" sz="2800" dirty="0"/>
          </a:p>
        </p:txBody>
      </p:sp>
      <p:sp>
        <p:nvSpPr>
          <p:cNvPr id="3" name="İçerik Yer Tutucusu 2"/>
          <p:cNvSpPr>
            <a:spLocks noGrp="1"/>
          </p:cNvSpPr>
          <p:nvPr>
            <p:ph idx="1"/>
          </p:nvPr>
        </p:nvSpPr>
        <p:spPr>
          <a:xfrm>
            <a:off x="323528" y="1700808"/>
            <a:ext cx="8229600" cy="4525963"/>
          </a:xfrm>
        </p:spPr>
        <p:txBody>
          <a:bodyPr>
            <a:normAutofit/>
          </a:bodyPr>
          <a:lstStyle/>
          <a:p>
            <a:pPr>
              <a:lnSpc>
                <a:spcPct val="150000"/>
              </a:lnSpc>
              <a:buFont typeface="Wingdings" panose="05000000000000000000" pitchFamily="2" charset="2"/>
              <a:buChar char="q"/>
            </a:pPr>
            <a:r>
              <a:rPr lang="tr-TR" sz="1800" dirty="0"/>
              <a:t>Avrupa Komisyonu, sosyal içerme kavramını</a:t>
            </a:r>
            <a:r>
              <a:rPr lang="tr-TR" sz="1800" i="1" dirty="0"/>
              <a:t>, “yoksulluk ve sosyal dışlanma riski ile karşı karşıya olan kişilerin ekonomik, sosyal ve kültürel olarak yaşama/katılmaları ve yaşadıkları toplumda normal kabul edilebilecek bir yaşam standardı elde etmeleri ve refah haline kavuşmaları için gerekli olan fırsatlara ve kaynaklara kavuşmalarını sağlayan bir süreç” </a:t>
            </a:r>
            <a:r>
              <a:rPr lang="tr-TR" sz="1800" dirty="0"/>
              <a:t>olarak tanımlamaktadır (</a:t>
            </a:r>
            <a:r>
              <a:rPr lang="tr-TR" sz="1800" dirty="0" err="1"/>
              <a:t>European</a:t>
            </a:r>
            <a:r>
              <a:rPr lang="tr-TR" sz="1800" dirty="0"/>
              <a:t> </a:t>
            </a:r>
            <a:r>
              <a:rPr lang="tr-TR" sz="1800" dirty="0" err="1"/>
              <a:t>Comission</a:t>
            </a:r>
            <a:r>
              <a:rPr lang="tr-TR" sz="1800" dirty="0"/>
              <a:t>, 2005: 10).</a:t>
            </a:r>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 name="Picture 2" descr="Bir Walker Büyük Adam Tıbbi Bakıma Ihtiyacı Var Yaşlılık Tıbbi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1739" y="3963789"/>
            <a:ext cx="5280521" cy="2078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603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Kaynakça</a:t>
            </a:r>
            <a:endParaRPr lang="tr-TR" dirty="0"/>
          </a:p>
        </p:txBody>
      </p:sp>
      <p:sp>
        <p:nvSpPr>
          <p:cNvPr id="3" name="İçerik Yer Tutucusu 2"/>
          <p:cNvSpPr>
            <a:spLocks noGrp="1"/>
          </p:cNvSpPr>
          <p:nvPr>
            <p:ph idx="1"/>
          </p:nvPr>
        </p:nvSpPr>
        <p:spPr>
          <a:xfrm>
            <a:off x="492623" y="1628800"/>
            <a:ext cx="8229600" cy="4525963"/>
          </a:xfrm>
        </p:spPr>
        <p:txBody>
          <a:bodyPr>
            <a:noAutofit/>
          </a:bodyPr>
          <a:lstStyle/>
          <a:p>
            <a:pPr marL="0" indent="0">
              <a:buNone/>
            </a:pPr>
            <a:r>
              <a:rPr lang="tr-TR" sz="1400" dirty="0"/>
              <a:t>AB BAKANLIĞI, 2014,</a:t>
            </a:r>
            <a:r>
              <a:rPr lang="tr-TR" sz="1400" i="1" dirty="0"/>
              <a:t>Türkiye-AB İlişkileri Kronolojisi</a:t>
            </a:r>
            <a:r>
              <a:rPr lang="tr-TR" sz="1400" dirty="0"/>
              <a:t>.</a:t>
            </a:r>
          </a:p>
          <a:p>
            <a:pPr marL="0" indent="0">
              <a:buNone/>
            </a:pPr>
            <a:r>
              <a:rPr lang="fi-FI" sz="1400" dirty="0"/>
              <a:t>&lt;http://www.ab.gov.tr/index.php?p=111&amp;l=1&gt;, Erişim Tarihi: 26.02.2014</a:t>
            </a:r>
          </a:p>
          <a:p>
            <a:pPr marL="0" indent="0">
              <a:buNone/>
            </a:pPr>
            <a:r>
              <a:rPr lang="tr-TR" sz="1400" dirty="0"/>
              <a:t>ATAMAN, C. A., 2011, </a:t>
            </a:r>
            <a:r>
              <a:rPr lang="tr-TR" sz="1400" i="1" dirty="0"/>
              <a:t>Türkiye'nin Adaylık Sürecinde Avrupa Birliği İstihdam ve Sosyal</a:t>
            </a:r>
          </a:p>
          <a:p>
            <a:pPr marL="0" indent="0">
              <a:buNone/>
            </a:pPr>
            <a:r>
              <a:rPr lang="tr-TR" sz="1400" i="1" dirty="0"/>
              <a:t>Politikası, </a:t>
            </a:r>
            <a:r>
              <a:rPr lang="tr-TR" sz="1400" dirty="0"/>
              <a:t>Ankara: Siyasal Kitabevi.</a:t>
            </a:r>
          </a:p>
          <a:p>
            <a:pPr marL="0" indent="0">
              <a:buNone/>
            </a:pPr>
            <a:r>
              <a:rPr lang="tr-TR" sz="1400" dirty="0"/>
              <a:t>BAŞBAKANLIK MEVZUAT SİSTEMİ, 2015, </a:t>
            </a:r>
            <a:r>
              <a:rPr lang="tr-TR" sz="1400" i="1" dirty="0"/>
              <a:t>Engelliler Hakkında Kanun</a:t>
            </a:r>
            <a:r>
              <a:rPr lang="tr-TR" sz="1400" dirty="0"/>
              <a:t>.</a:t>
            </a:r>
          </a:p>
          <a:p>
            <a:pPr marL="0" indent="0">
              <a:buNone/>
            </a:pPr>
            <a:r>
              <a:rPr lang="tr-TR" sz="1400" dirty="0"/>
              <a:t>&lt;http://www.mevzuat.gov.tr/Metin1.Aspx?MevzuatKod=1.5.5378&amp;MevzuatIliski=0</a:t>
            </a:r>
          </a:p>
          <a:p>
            <a:pPr marL="0" indent="0">
              <a:buNone/>
            </a:pPr>
            <a:r>
              <a:rPr lang="tr-TR" sz="1400" dirty="0"/>
              <a:t>&amp;</a:t>
            </a:r>
            <a:r>
              <a:rPr lang="tr-TR" sz="1400" dirty="0" err="1"/>
              <a:t>sourceXmlSearch</a:t>
            </a:r>
            <a:r>
              <a:rPr lang="tr-TR" sz="1400" dirty="0"/>
              <a:t>=&amp;Tur=1&amp;Tertip=5&amp;No=5378&gt;, Erişim Tarihi: 27.05.2015.</a:t>
            </a:r>
          </a:p>
          <a:p>
            <a:pPr marL="0" indent="0">
              <a:buNone/>
            </a:pPr>
            <a:r>
              <a:rPr lang="tr-TR" sz="1400" dirty="0"/>
              <a:t>BARCHARD, D., 2000,</a:t>
            </a:r>
            <a:r>
              <a:rPr lang="tr-TR" sz="1400" i="1" dirty="0"/>
              <a:t>Güçlü Bir Ortaklığa Doğru: Türkiye ve Avrupa Birliği,</a:t>
            </a:r>
            <a:r>
              <a:rPr lang="tr-TR" sz="1400" dirty="0"/>
              <a:t>(</a:t>
            </a:r>
            <a:r>
              <a:rPr lang="tr-TR" sz="1400" dirty="0" err="1"/>
              <a:t>Çev.Murat</a:t>
            </a:r>
            <a:endParaRPr lang="tr-TR" sz="1400" dirty="0"/>
          </a:p>
          <a:p>
            <a:pPr marL="0" indent="0">
              <a:buNone/>
            </a:pPr>
            <a:r>
              <a:rPr lang="tr-TR" sz="1400" dirty="0"/>
              <a:t>Cemal </a:t>
            </a:r>
            <a:r>
              <a:rPr lang="tr-TR" sz="1400" dirty="0" err="1"/>
              <a:t>Yalçıntan</a:t>
            </a:r>
            <a:r>
              <a:rPr lang="tr-TR" sz="1400" dirty="0"/>
              <a:t>&amp; Orhan Bilgin), İstanbul: TESEV.</a:t>
            </a:r>
          </a:p>
          <a:p>
            <a:pPr marL="0" indent="0">
              <a:buNone/>
            </a:pPr>
            <a:r>
              <a:rPr lang="tr-TR" sz="1400" dirty="0"/>
              <a:t>BECEREN E., KASALAK, M. A., 2010, “Avrupa Birliği İstihdam Stratejisi ve Üye Ülke</a:t>
            </a:r>
          </a:p>
          <a:p>
            <a:pPr marL="0" indent="0">
              <a:buNone/>
            </a:pPr>
            <a:r>
              <a:rPr lang="tr-TR" sz="1400" dirty="0"/>
              <a:t>Stratejilerinin 10 Hedef Kapsamında İstihdama Yönelik Uygulamaları”, </a:t>
            </a:r>
            <a:r>
              <a:rPr lang="tr-TR" sz="1400" i="1" dirty="0"/>
              <a:t>Ekonomi</a:t>
            </a:r>
          </a:p>
          <a:p>
            <a:pPr marL="0" indent="0">
              <a:buNone/>
            </a:pPr>
            <a:r>
              <a:rPr lang="it-IT" sz="1400" i="1" dirty="0"/>
              <a:t>Bilimleri Dergisi</a:t>
            </a:r>
            <a:r>
              <a:rPr lang="it-IT" sz="1400" dirty="0"/>
              <a:t>, 2 (2), ISSN: 1309-8020.</a:t>
            </a:r>
          </a:p>
          <a:p>
            <a:pPr marL="0" indent="0">
              <a:buNone/>
            </a:pPr>
            <a:r>
              <a:rPr lang="tr-TR" sz="1400" dirty="0"/>
              <a:t>BURCU, E., 2007, </a:t>
            </a:r>
            <a:r>
              <a:rPr lang="tr-TR" sz="1400" i="1" dirty="0"/>
              <a:t>Türkiye’de Özürlü Birey Olma Temel Sosyolojik Özellikleri ve</a:t>
            </a:r>
          </a:p>
          <a:p>
            <a:pPr marL="0" indent="0">
              <a:buNone/>
            </a:pPr>
            <a:r>
              <a:rPr lang="tr-TR" sz="1400" i="1" dirty="0"/>
              <a:t>Sorunları Üzerine Bir Araştırma</a:t>
            </a:r>
            <a:r>
              <a:rPr lang="tr-TR" sz="1400" dirty="0"/>
              <a:t>, Ankara: Hacettepe Üniversitesi Yayınları.</a:t>
            </a:r>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971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Kaynakça</a:t>
            </a:r>
            <a:endParaRPr lang="tr-TR" dirty="0"/>
          </a:p>
        </p:txBody>
      </p:sp>
      <p:sp>
        <p:nvSpPr>
          <p:cNvPr id="3" name="İçerik Yer Tutucusu 2"/>
          <p:cNvSpPr>
            <a:spLocks noGrp="1"/>
          </p:cNvSpPr>
          <p:nvPr>
            <p:ph idx="1"/>
          </p:nvPr>
        </p:nvSpPr>
        <p:spPr/>
        <p:txBody>
          <a:bodyPr>
            <a:normAutofit fontScale="47500" lnSpcReduction="20000"/>
          </a:bodyPr>
          <a:lstStyle/>
          <a:p>
            <a:pPr marL="0" indent="0">
              <a:buNone/>
            </a:pPr>
            <a:r>
              <a:rPr lang="tr-TR" dirty="0"/>
              <a:t>ÇAĞLAR S., 2012, ”Engellilerin </a:t>
            </a:r>
            <a:r>
              <a:rPr lang="tr-TR" dirty="0" err="1"/>
              <a:t>Erişebilirlik</a:t>
            </a:r>
            <a:r>
              <a:rPr lang="tr-TR" dirty="0"/>
              <a:t> Hakkı ve Türkiye’de </a:t>
            </a:r>
            <a:r>
              <a:rPr lang="tr-TR" dirty="0" err="1"/>
              <a:t>Erişebilirlikleri</a:t>
            </a:r>
            <a:r>
              <a:rPr lang="tr-TR" dirty="0"/>
              <a:t>”, </a:t>
            </a:r>
            <a:r>
              <a:rPr lang="tr-TR" i="1" dirty="0"/>
              <a:t>Ankara</a:t>
            </a:r>
          </a:p>
          <a:p>
            <a:pPr marL="0" indent="0">
              <a:buNone/>
            </a:pPr>
            <a:r>
              <a:rPr lang="tr-TR" i="1" dirty="0"/>
              <a:t>Üniversitesi Hukuk Fakültesi Dergisi</a:t>
            </a:r>
            <a:r>
              <a:rPr lang="tr-TR" dirty="0"/>
              <a:t>, 61 (2).</a:t>
            </a:r>
          </a:p>
          <a:p>
            <a:pPr marL="0" indent="0">
              <a:buNone/>
            </a:pPr>
            <a:r>
              <a:rPr lang="tr-TR" dirty="0"/>
              <a:t>ÇAT G., GENÇ Y., 2013, “Engellilerin İstihdamı ve Sosyal İçerme İlişkisi”, </a:t>
            </a:r>
            <a:r>
              <a:rPr lang="tr-TR" i="1" dirty="0"/>
              <a:t>Akademik</a:t>
            </a:r>
          </a:p>
          <a:p>
            <a:pPr marL="0" indent="0">
              <a:buNone/>
            </a:pPr>
            <a:r>
              <a:rPr lang="tr-TR" i="1" dirty="0"/>
              <a:t>İncelemeler Dergisi</a:t>
            </a:r>
            <a:r>
              <a:rPr lang="tr-TR" dirty="0"/>
              <a:t>, 8 (1)</a:t>
            </a:r>
          </a:p>
          <a:p>
            <a:pPr marL="0" indent="0">
              <a:buNone/>
            </a:pPr>
            <a:r>
              <a:rPr lang="tr-TR" dirty="0"/>
              <a:t>ÇİFTÇİ, A., 2013,</a:t>
            </a:r>
            <a:r>
              <a:rPr lang="tr-TR" i="1" dirty="0"/>
              <a:t>Türkiye Büyük Millet Meclisi İnsan Haklarını İnceleme Komisyonu</a:t>
            </a:r>
          </a:p>
          <a:p>
            <a:pPr marL="0" indent="0">
              <a:buNone/>
            </a:pPr>
            <a:r>
              <a:rPr lang="tr-TR" i="1" dirty="0"/>
              <a:t>Engelli Hakları İnceleme Raporu, </a:t>
            </a:r>
            <a:r>
              <a:rPr lang="tr-TR" dirty="0"/>
              <a:t>24. Dönem 3 Yasama Yılı,</a:t>
            </a:r>
          </a:p>
          <a:p>
            <a:pPr marL="0" indent="0">
              <a:buNone/>
            </a:pPr>
            <a:r>
              <a:rPr lang="tr-TR" dirty="0"/>
              <a:t>&lt;http://www.tbmm.gov.tr/komisyon/insanhaklari/docs/2013/raporlar/engelli_haklari</a:t>
            </a:r>
          </a:p>
          <a:p>
            <a:pPr marL="0" indent="0">
              <a:buNone/>
            </a:pPr>
            <a:r>
              <a:rPr lang="tr-TR" dirty="0"/>
              <a:t>_incelme_raporu.pdf&gt;, Erişim Tarihi: 18.02.2014.</a:t>
            </a:r>
          </a:p>
          <a:p>
            <a:pPr marL="0" indent="0">
              <a:buNone/>
            </a:pPr>
            <a:r>
              <a:rPr lang="tr-TR" dirty="0"/>
              <a:t>DPT, 2003, </a:t>
            </a:r>
            <a:r>
              <a:rPr lang="tr-TR" i="1" dirty="0"/>
              <a:t>Türkiye’nin Avrupa Birliğine Katılım Sürecine İlişkin 2003 İlerleme Raporu</a:t>
            </a:r>
            <a:r>
              <a:rPr lang="tr-TR" dirty="0"/>
              <a:t>,</a:t>
            </a:r>
          </a:p>
          <a:p>
            <a:pPr marL="0" indent="0">
              <a:buNone/>
            </a:pPr>
            <a:r>
              <a:rPr lang="tr-TR" dirty="0"/>
              <a:t>Ankara: Avrupa ile İlişkiler Genel Müdürlüğü.</a:t>
            </a:r>
          </a:p>
          <a:p>
            <a:pPr marL="0" indent="0">
              <a:buNone/>
            </a:pPr>
            <a:r>
              <a:rPr lang="tr-TR" dirty="0"/>
              <a:t>ER, S., 2001, </a:t>
            </a:r>
            <a:r>
              <a:rPr lang="tr-TR" i="1" dirty="0"/>
              <a:t>Engellinin El Kitabı</a:t>
            </a:r>
            <a:r>
              <a:rPr lang="tr-TR" dirty="0"/>
              <a:t>, İzmir: İzmir Büyükşehir Belediyesi Kültürel ve Sosyal</a:t>
            </a:r>
          </a:p>
          <a:p>
            <a:pPr marL="0" indent="0">
              <a:buNone/>
            </a:pPr>
            <a:r>
              <a:rPr lang="tr-TR" dirty="0"/>
              <a:t>Hizmetler Daire Başkanlığı Engelliler Masası Koordinatörlüğü Yayınları.</a:t>
            </a:r>
          </a:p>
          <a:p>
            <a:pPr marL="0" indent="0">
              <a:buNone/>
            </a:pPr>
            <a:r>
              <a:rPr lang="en-US" dirty="0"/>
              <a:t>EUROPEAN COMMISSION, 2005, </a:t>
            </a:r>
            <a:r>
              <a:rPr lang="en-US" i="1" dirty="0"/>
              <a:t>Report on Social Inclusion 2005 – An analysis of the</a:t>
            </a:r>
          </a:p>
          <a:p>
            <a:pPr marL="0" indent="0">
              <a:buNone/>
            </a:pPr>
            <a:r>
              <a:rPr lang="en-US" i="1" dirty="0"/>
              <a:t>National Action Plans on Social Inclusion (2004-2006) submitted by the 10 New</a:t>
            </a:r>
          </a:p>
          <a:p>
            <a:pPr marL="0" indent="0">
              <a:buNone/>
            </a:pPr>
            <a:r>
              <a:rPr lang="en-US" i="1" dirty="0"/>
              <a:t>Member States</a:t>
            </a:r>
            <a:r>
              <a:rPr lang="en-US" dirty="0"/>
              <a:t>, </a:t>
            </a:r>
            <a:r>
              <a:rPr lang="en-US" dirty="0" err="1"/>
              <a:t>Lüksemburg</a:t>
            </a:r>
            <a:r>
              <a:rPr lang="en-US" dirty="0"/>
              <a:t>: Office for Publication of the European</a:t>
            </a:r>
          </a:p>
          <a:p>
            <a:pPr marL="0" indent="0">
              <a:buNone/>
            </a:pPr>
            <a:r>
              <a:rPr lang="tr-TR" dirty="0" err="1"/>
              <a:t>Communities</a:t>
            </a:r>
            <a:r>
              <a:rPr lang="tr-TR" dirty="0"/>
              <a:t>: Lüksemburg.</a:t>
            </a:r>
          </a:p>
          <a:p>
            <a:pPr marL="0" indent="0">
              <a:buNone/>
            </a:pPr>
            <a:r>
              <a:rPr lang="tr-TR" dirty="0"/>
              <a:t>&lt;http://ec.europa.eu/</a:t>
            </a:r>
            <a:r>
              <a:rPr lang="tr-TR" dirty="0" err="1"/>
              <a:t>employment_social</a:t>
            </a:r>
            <a:r>
              <a:rPr lang="tr-TR" dirty="0"/>
              <a:t>/</a:t>
            </a:r>
            <a:r>
              <a:rPr lang="tr-TR" dirty="0" err="1"/>
              <a:t>social_inclusion</a:t>
            </a:r>
            <a:r>
              <a:rPr lang="tr-TR" dirty="0"/>
              <a:t>/</a:t>
            </a:r>
            <a:r>
              <a:rPr lang="tr-TR" dirty="0" err="1"/>
              <a:t>docs</a:t>
            </a:r>
            <a:r>
              <a:rPr lang="tr-TR" dirty="0"/>
              <a:t>/sec256printed_en.</a:t>
            </a:r>
          </a:p>
          <a:p>
            <a:pPr marL="0" indent="0">
              <a:buNone/>
            </a:pPr>
            <a:r>
              <a:rPr lang="tr-TR" dirty="0" err="1"/>
              <a:t>pdf</a:t>
            </a:r>
            <a:r>
              <a:rPr lang="tr-TR" dirty="0"/>
              <a:t>&gt;, Erişim Tarihi: 03.03.2014.</a:t>
            </a:r>
          </a:p>
          <a:p>
            <a:endParaRPr lang="tr-TR" dirty="0"/>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974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Kaynakça</a:t>
            </a:r>
            <a:endParaRPr lang="tr-TR" dirty="0"/>
          </a:p>
        </p:txBody>
      </p:sp>
      <p:sp>
        <p:nvSpPr>
          <p:cNvPr id="3" name="İçerik Yer Tutucusu 2"/>
          <p:cNvSpPr>
            <a:spLocks noGrp="1"/>
          </p:cNvSpPr>
          <p:nvPr>
            <p:ph idx="1"/>
          </p:nvPr>
        </p:nvSpPr>
        <p:spPr/>
        <p:txBody>
          <a:bodyPr>
            <a:normAutofit fontScale="40000" lnSpcReduction="20000"/>
          </a:bodyPr>
          <a:lstStyle/>
          <a:p>
            <a:r>
              <a:rPr lang="tr-TR" dirty="0"/>
              <a:t>EYH, 2015, </a:t>
            </a:r>
            <a:r>
              <a:rPr lang="tr-TR" i="1" dirty="0"/>
              <a:t>Kurum Hakkında, </a:t>
            </a:r>
            <a:r>
              <a:rPr lang="tr-TR" dirty="0"/>
              <a:t>&lt;http://eyh.aile.gov.tr/kurumsal/kurum-</a:t>
            </a:r>
            <a:r>
              <a:rPr lang="tr-TR" dirty="0" err="1"/>
              <a:t>hakkinda</a:t>
            </a:r>
            <a:r>
              <a:rPr lang="tr-TR" dirty="0"/>
              <a:t>&gt; Erişim</a:t>
            </a:r>
          </a:p>
          <a:p>
            <a:r>
              <a:rPr lang="tr-TR" dirty="0"/>
              <a:t>Tarihi: 27.05.2015.</a:t>
            </a:r>
          </a:p>
          <a:p>
            <a:r>
              <a:rPr lang="tr-TR" dirty="0"/>
              <a:t>EUROSTAT, 2014, “AB İş Gücü Araştırması Engellilerin İstihdamı Modülü (LFS AHM</a:t>
            </a:r>
          </a:p>
          <a:p>
            <a:r>
              <a:rPr lang="es-ES" dirty="0"/>
              <a:t>LFS AHM ve EU- SILC 2007)”,</a:t>
            </a:r>
            <a:r>
              <a:rPr lang="tr-TR" dirty="0"/>
              <a:t> &lt;http://epp.eurostat.ec.europa.eu/statistics_explained/index.php/EU_labour_force</a:t>
            </a:r>
          </a:p>
          <a:p>
            <a:r>
              <a:rPr lang="tr-TR" dirty="0"/>
              <a:t>_</a:t>
            </a:r>
            <a:r>
              <a:rPr lang="tr-TR" dirty="0" err="1"/>
              <a:t>survey_ad_hoc_modules#Overview_of_the_ad_hoc_module</a:t>
            </a:r>
            <a:r>
              <a:rPr lang="tr-TR" dirty="0"/>
              <a:t>&gt; Erişim Tarihi:</a:t>
            </a:r>
          </a:p>
          <a:p>
            <a:r>
              <a:rPr lang="tr-TR" dirty="0"/>
              <a:t>01.03. 2014.</a:t>
            </a:r>
          </a:p>
          <a:p>
            <a:r>
              <a:rPr lang="tr-TR" dirty="0"/>
              <a:t>GİRESUNLU G., AKINCI V., 2011, </a:t>
            </a:r>
            <a:r>
              <a:rPr lang="tr-TR" i="1" dirty="0"/>
              <a:t>Engellinin El Kitabı</a:t>
            </a:r>
            <a:r>
              <a:rPr lang="tr-TR" dirty="0"/>
              <a:t>, İstanbul: Destek Yayınevi.</a:t>
            </a:r>
          </a:p>
          <a:p>
            <a:r>
              <a:rPr lang="tr-TR" dirty="0"/>
              <a:t>GÜLMEZ, M., 1994, </a:t>
            </a:r>
            <a:r>
              <a:rPr lang="tr-TR" i="1" dirty="0"/>
              <a:t>İnsan hakları ve Demokrasi Eğitimi, </a:t>
            </a:r>
            <a:r>
              <a:rPr lang="tr-TR" dirty="0"/>
              <a:t>Ankara: Türkiye ve Orta Doğu</a:t>
            </a:r>
          </a:p>
          <a:p>
            <a:r>
              <a:rPr lang="tr-TR" dirty="0"/>
              <a:t>Amme İdaresi Enstitüsü Yayınları.</a:t>
            </a:r>
          </a:p>
          <a:p>
            <a:r>
              <a:rPr lang="tr-TR" dirty="0"/>
              <a:t>İLERLEME RAPORLARI, 1998-2013.</a:t>
            </a:r>
          </a:p>
          <a:p>
            <a:r>
              <a:rPr lang="fi-FI" dirty="0"/>
              <a:t>&lt;http://www.abgs.gov.tr/index.php?p=46224&gt;, Erişim Tarihi: 25.02.2014</a:t>
            </a:r>
          </a:p>
          <a:p>
            <a:r>
              <a:rPr lang="tr-TR" dirty="0"/>
              <a:t>KARLUK, R., 2003, </a:t>
            </a:r>
            <a:r>
              <a:rPr lang="tr-TR" i="1" dirty="0"/>
              <a:t>Avrupa Birliği ve Türkiye</a:t>
            </a:r>
            <a:r>
              <a:rPr lang="tr-TR" dirty="0"/>
              <a:t>, İstanbul: Beta Yayınları.</a:t>
            </a:r>
          </a:p>
          <a:p>
            <a:r>
              <a:rPr lang="tr-TR" dirty="0"/>
              <a:t>KAYACI, E., 2007, </a:t>
            </a:r>
            <a:r>
              <a:rPr lang="tr-TR" i="1" dirty="0"/>
              <a:t>Özürlüler İçin Verimli Bir İstihdam Politikası Oluşturulması, </a:t>
            </a:r>
            <a:r>
              <a:rPr lang="tr-TR" dirty="0"/>
              <a:t>TC</a:t>
            </a:r>
          </a:p>
          <a:p>
            <a:r>
              <a:rPr lang="tr-TR" dirty="0"/>
              <a:t>Çalışma ve Sosyal Güvenlik Bakanlığı Türkiye İş Kurumu Genel Müdürlüğü,</a:t>
            </a:r>
          </a:p>
          <a:p>
            <a:r>
              <a:rPr lang="tr-TR" dirty="0"/>
              <a:t>Uzmanlık Tezi.</a:t>
            </a:r>
          </a:p>
          <a:p>
            <a:r>
              <a:rPr lang="tr-TR" dirty="0"/>
              <a:t>KAYALIDERE, G., ŞAHİN, H., 2014, “Sosyal Devlet Anlayışı Çerçevesinde Türkiye’de</a:t>
            </a:r>
          </a:p>
          <a:p>
            <a:r>
              <a:rPr lang="tr-TR" dirty="0"/>
              <a:t>Sosyal Koruma Harcamalarının Gelişimi ve Yoksulluk”, </a:t>
            </a:r>
            <a:r>
              <a:rPr lang="tr-TR" i="1" dirty="0"/>
              <a:t>Siyaset, Ekonomi ve</a:t>
            </a:r>
          </a:p>
          <a:p>
            <a:r>
              <a:rPr lang="tr-TR" i="1" dirty="0"/>
              <a:t>Yönetim Araştırmaları Dergisi</a:t>
            </a:r>
            <a:r>
              <a:rPr lang="tr-TR" dirty="0"/>
              <a:t>, 2 (2).</a:t>
            </a:r>
          </a:p>
          <a:p>
            <a:r>
              <a:rPr lang="tr-TR" dirty="0"/>
              <a:t>KIZILTAŞ, M., 2014, </a:t>
            </a:r>
            <a:r>
              <a:rPr lang="tr-TR" i="1" dirty="0"/>
              <a:t>Engellilerle 3600 İletişim</a:t>
            </a:r>
            <a:r>
              <a:rPr lang="tr-TR" dirty="0"/>
              <a:t>, Ankara: Elma Yayınevi.</a:t>
            </a:r>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555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Kaynakça</a:t>
            </a:r>
            <a:endParaRPr lang="tr-TR" dirty="0"/>
          </a:p>
        </p:txBody>
      </p:sp>
      <p:sp>
        <p:nvSpPr>
          <p:cNvPr id="3" name="İçerik Yer Tutucusu 2"/>
          <p:cNvSpPr>
            <a:spLocks noGrp="1"/>
          </p:cNvSpPr>
          <p:nvPr>
            <p:ph idx="1"/>
          </p:nvPr>
        </p:nvSpPr>
        <p:spPr/>
        <p:txBody>
          <a:bodyPr>
            <a:normAutofit fontScale="55000" lnSpcReduction="20000"/>
          </a:bodyPr>
          <a:lstStyle/>
          <a:p>
            <a:r>
              <a:rPr lang="tr-TR" dirty="0"/>
              <a:t>MANİSALI, E., 2000, "Türkiye AB İlişkilerinde Oynanan Oyun", </a:t>
            </a:r>
            <a:r>
              <a:rPr lang="tr-TR" i="1" dirty="0"/>
              <a:t>Yeni Türkiye</a:t>
            </a:r>
            <a:r>
              <a:rPr lang="tr-TR" dirty="0"/>
              <a:t>, 6 (35).</a:t>
            </a:r>
          </a:p>
          <a:p>
            <a:r>
              <a:rPr lang="tr-TR" dirty="0"/>
              <a:t>ÖZTÜRK, M., 2011, </a:t>
            </a:r>
            <a:r>
              <a:rPr lang="tr-TR" i="1" dirty="0"/>
              <a:t>Türkiye’de Engelli Gerçeği, </a:t>
            </a:r>
            <a:r>
              <a:rPr lang="tr-TR" dirty="0"/>
              <a:t>İstanbul: MÜSİAD Cep Kitapları.</a:t>
            </a:r>
          </a:p>
          <a:p>
            <a:r>
              <a:rPr lang="tr-TR" dirty="0"/>
              <a:t>RESMİ GAZETE, 2005, 5378 Sayılı Özürlüler ve Bazı Kanun ve Kanun Hükmünde</a:t>
            </a:r>
          </a:p>
          <a:p>
            <a:r>
              <a:rPr lang="tr-TR" dirty="0"/>
              <a:t>Kararnamelerde Değişiklik Yapılması Hakkında Kanun.</a:t>
            </a:r>
          </a:p>
          <a:p>
            <a:r>
              <a:rPr lang="tr-TR" dirty="0"/>
              <a:t>RESMİ GAZETE, 2009, 5825 sayılı Engellilerin Haklarına İlişkin Sözleşmeye İlişkin</a:t>
            </a:r>
          </a:p>
          <a:p>
            <a:r>
              <a:rPr lang="tr-TR" dirty="0"/>
              <a:t>Kanun.</a:t>
            </a:r>
          </a:p>
          <a:p>
            <a:r>
              <a:rPr lang="tr-TR" dirty="0"/>
              <a:t>SAPANCALI, F., 2005, “Avrupa Birliği’nde Sosyal Dışlanma Sorunu ve Mücadele</a:t>
            </a:r>
          </a:p>
          <a:p>
            <a:r>
              <a:rPr lang="tr-TR" dirty="0"/>
              <a:t>Yöntemleri”</a:t>
            </a:r>
            <a:r>
              <a:rPr lang="tr-TR" i="1" dirty="0"/>
              <a:t>, Çalışma ve Toplum Ekonomi ve Hukuk Dergisi</a:t>
            </a:r>
            <a:r>
              <a:rPr lang="tr-TR" dirty="0"/>
              <a:t>, Sayı: 6.</a:t>
            </a:r>
          </a:p>
          <a:p>
            <a:r>
              <a:rPr lang="tr-TR" dirty="0"/>
              <a:t>TUNCAY, A. C., EKMEKÇİ Ö., 2009,</a:t>
            </a:r>
            <a:r>
              <a:rPr lang="tr-TR" i="1" dirty="0"/>
              <a:t>Yeni Mevzuat Açısından Sosyal Güvenlik</a:t>
            </a:r>
          </a:p>
          <a:p>
            <a:r>
              <a:rPr lang="tr-TR" i="1" dirty="0"/>
              <a:t>Hukukunun Esasları</a:t>
            </a:r>
            <a:r>
              <a:rPr lang="tr-TR" dirty="0"/>
              <a:t>, İstanbul: Legal Yayıncılık.</a:t>
            </a:r>
          </a:p>
          <a:p>
            <a:r>
              <a:rPr lang="tr-TR" dirty="0"/>
              <a:t>TÜİK, 2002, </a:t>
            </a:r>
            <a:r>
              <a:rPr lang="tr-TR" i="1" dirty="0"/>
              <a:t>Türkiye Özürlüler Araştırması</a:t>
            </a:r>
            <a:r>
              <a:rPr lang="tr-TR" dirty="0"/>
              <a:t>, Ankara: TC. Başbakanlık Özürlüler Daire</a:t>
            </a:r>
          </a:p>
          <a:p>
            <a:r>
              <a:rPr lang="tr-TR" dirty="0"/>
              <a:t>Başkanlığı.</a:t>
            </a:r>
          </a:p>
          <a:p>
            <a:r>
              <a:rPr lang="tr-TR" dirty="0"/>
              <a:t>TÜİK, 2011, “Özürlülerin Sorun ve Beklentileri Araştırması 2010”, </a:t>
            </a:r>
            <a:r>
              <a:rPr lang="tr-TR" i="1" dirty="0"/>
              <a:t>Haber Bülteni</a:t>
            </a:r>
            <a:r>
              <a:rPr lang="tr-TR" dirty="0"/>
              <a:t>, Sayı:</a:t>
            </a:r>
          </a:p>
        </p:txBody>
      </p:sp>
      <p:pic>
        <p:nvPicPr>
          <p:cNvPr id="4"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43974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449</TotalTime>
  <Words>1384</Words>
  <Application>Microsoft Office PowerPoint</Application>
  <PresentationFormat>Ekran Gösterisi (4:3)</PresentationFormat>
  <Paragraphs>103</Paragraphs>
  <Slides>17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17</vt:i4>
      </vt:variant>
    </vt:vector>
  </HeadingPairs>
  <TitlesOfParts>
    <vt:vector size="22" baseType="lpstr">
      <vt:lpstr>Arial</vt:lpstr>
      <vt:lpstr>Bell MT</vt:lpstr>
      <vt:lpstr>Calibri</vt:lpstr>
      <vt:lpstr>Wingdings</vt:lpstr>
      <vt:lpstr>Ofis Teması</vt:lpstr>
      <vt:lpstr>PowerPoint Sunusu</vt:lpstr>
      <vt:lpstr> </vt:lpstr>
      <vt:lpstr>PowerPoint Sunusu</vt:lpstr>
      <vt:lpstr> </vt:lpstr>
      <vt:lpstr>PowerPoint Sunusu</vt:lpstr>
      <vt:lpstr> </vt:lpstr>
      <vt:lpstr>Engellilerin Değişen Konumu</vt:lpstr>
      <vt:lpstr>ÖZÜRLÜ/ ENGELLİ _ İKİ DİL YERİNE ENGELLİ TERİMİ</vt:lpstr>
      <vt:lpstr>PowerPoint Sunusu</vt:lpstr>
      <vt:lpstr>Erişebilirlik</vt:lpstr>
      <vt:lpstr>Sosyal Koruma</vt:lpstr>
      <vt:lpstr>Sosyal Dışlanma</vt:lpstr>
      <vt:lpstr>Sosyal İçerme</vt:lpstr>
      <vt:lpstr>Kaynakça</vt:lpstr>
      <vt:lpstr>Kaynakça</vt:lpstr>
      <vt:lpstr>Kaynakça</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CASPER</dc:creator>
  <cp:lastModifiedBy>mahmut keskin</cp:lastModifiedBy>
  <cp:revision>38</cp:revision>
  <dcterms:created xsi:type="dcterms:W3CDTF">2020-01-14T10:45:38Z</dcterms:created>
  <dcterms:modified xsi:type="dcterms:W3CDTF">2021-05-06T13:18:17Z</dcterms:modified>
</cp:coreProperties>
</file>